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287" r:id="rId3"/>
    <p:sldId id="289" r:id="rId4"/>
    <p:sldId id="294" r:id="rId5"/>
    <p:sldId id="290" r:id="rId6"/>
    <p:sldId id="291" r:id="rId7"/>
    <p:sldId id="292" r:id="rId8"/>
    <p:sldId id="293" r:id="rId9"/>
    <p:sldId id="284" r:id="rId10"/>
    <p:sldId id="288" r:id="rId11"/>
    <p:sldId id="285" r:id="rId12"/>
    <p:sldId id="275" r:id="rId13"/>
    <p:sldId id="278" r:id="rId14"/>
    <p:sldId id="280" r:id="rId15"/>
    <p:sldId id="286" r:id="rId16"/>
    <p:sldId id="28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458E"/>
    <a:srgbClr val="2916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77" autoAdjust="0"/>
    <p:restoredTop sz="86323" autoAdjust="0"/>
  </p:normalViewPr>
  <p:slideViewPr>
    <p:cSldViewPr snapToGrid="0">
      <p:cViewPr varScale="1">
        <p:scale>
          <a:sx n="72" d="100"/>
          <a:sy n="72" d="100"/>
        </p:scale>
        <p:origin x="960" y="5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122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B58B8-8CA3-4F2E-8169-3C5AFF88CD4D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CE773B-3858-4FD1-B757-52722981A8D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94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32036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Mostrar iteração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29739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0857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Para capturar essa semelhança, os nós no mapa são organizados espacialmente para serem mais próximos quanto mais semelhantes eles são uns com os outros. Por esse motivo, o SOM é uma ótima maneira de visualização de padrões e organização de dados. Para obter essa estrutura, o mapa é aplicado a uma operação de regressão para modificar a posição dos nós a fim de atualizar os nós, um elemento do modelo (e) por vez.</a:t>
            </a:r>
          </a:p>
          <a:p>
            <a:r>
              <a:rPr lang="pt-BR" dirty="0"/>
              <a:t> </a:t>
            </a:r>
          </a:p>
          <a:p>
            <a:r>
              <a:rPr lang="pt-BR" dirty="0"/>
              <a:t>Isso implica que a posição do nó n é atualizada adicionando a distância dele ao elemento dado, multiplicada pelo fator de vizinhança do neurônio vencedor. O vencedor de um elemento é o nó mais semelhante a ele no mapa, geralmente medido pelo nó mais próximo usando a distância euclidiana.</a:t>
            </a:r>
          </a:p>
          <a:p>
            <a:endParaRPr lang="pt-BR" dirty="0"/>
          </a:p>
          <a:p>
            <a:r>
              <a:rPr lang="pt-BR" dirty="0"/>
              <a:t>Por outro lado, a vizinhança é definida como um kernel do tipo convolução para o mapa em torno do vencedor. Fazendo isso, podemos atualizar o vencedor e os neurônios próximos ao elemento, obtendo um resultado suave e proporcional. A função é geralmente definida como uma distribuição gaussiana, mas outras implementações também são. Vale a pena mencionar é uma vizinhança de bolha, que atualiza os neurônios que estão dentro de um raio do vencedor (com base em uma função delta de </a:t>
            </a:r>
            <a:r>
              <a:rPr lang="pt-BR" dirty="0" err="1"/>
              <a:t>Kronecker</a:t>
            </a:r>
            <a:r>
              <a:rPr lang="pt-BR" dirty="0"/>
              <a:t> discreta), que é a função de vizinhança mais simples possível.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645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4375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39417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primeira melhoria no algoritmo de linha de base foi mudar a maneira de escolher o primeiro nó considerado. A técnica padrão seleciona aleatoriamente o ponto de partida, o que pode levar a solução a um mínimo local, dependendo da localização desse primeiro nó. Além da cidade inicial escolhida aleatoriamente, forçamos o algoritmo a começar na cidade na posição mais central e na posição mais distante do centroide de todas as cidades. Após executar o algoritmo nessas três diferentes posições iniciais, escolhemos aquela que apresenta o caminho mais curto.</a:t>
            </a:r>
          </a:p>
          <a:p>
            <a:endParaRPr lang="pt-BR" dirty="0"/>
          </a:p>
          <a:p>
            <a:r>
              <a:rPr lang="pt-BR" dirty="0"/>
              <a:t>Como segunda modificação, após empregar o ajuste dos </a:t>
            </a:r>
            <a:r>
              <a:rPr lang="pt-BR" dirty="0" err="1"/>
              <a:t>hiperparâmetros</a:t>
            </a:r>
            <a:r>
              <a:rPr lang="pt-BR" dirty="0"/>
              <a:t> e identificar a característica mais significativa como o tamanho da população, melhoramos o algoritmo com base na variação desse </a:t>
            </a:r>
            <a:r>
              <a:rPr lang="pt-BR" dirty="0" err="1"/>
              <a:t>hiperparâmetro</a:t>
            </a:r>
            <a:r>
              <a:rPr lang="pt-BR" dirty="0"/>
              <a:t> a cada iteração do SOM. </a:t>
            </a:r>
          </a:p>
          <a:p>
            <a:endParaRPr lang="pt-BR" dirty="0"/>
          </a:p>
          <a:p>
            <a:r>
              <a:rPr lang="pt-BR" dirty="0"/>
              <a:t>Usamos 20 tamanhos diferentes de população em cada TSP, de 1 a 20 vezes o número de cidades, e calculamos o comprimento da rota de todas essas soluções de TSP, escolhendo aquela com o caminho mais curto. Na verdade, esse recurso adicional tornou o processo computacionalmente mais caro. Porém, trouxe melhores resultados uma vez que o tamanho da população estava em constante mudança, e optamos por aquele que produziu a menor distância em todas as soluções.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60655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dirty="0">
                <a:latin typeface="Avenir Next LT Pro" panose="020B0504020202020204" pitchFamily="34" charset="0"/>
              </a:rPr>
              <a:t>SOM é uma técnica muito interessante que oferece bons resultados no geral</a:t>
            </a:r>
          </a:p>
          <a:p>
            <a:pPr algn="just"/>
            <a:r>
              <a:rPr lang="pt-BR" dirty="0">
                <a:latin typeface="Avenir Next LT Pro" panose="020B0504020202020204" pitchFamily="34" charset="0"/>
              </a:rPr>
              <a:t>Aplicar o SOM ao TSP resulta em uma técnica muito sensível aos </a:t>
            </a:r>
            <a:r>
              <a:rPr lang="pt-BR" dirty="0" err="1">
                <a:latin typeface="Avenir Next LT Pro" panose="020B0504020202020204" pitchFamily="34" charset="0"/>
              </a:rPr>
              <a:t>hiperparâmetros</a:t>
            </a:r>
            <a:endParaRPr lang="pt-BR" dirty="0">
              <a:latin typeface="Avenir Next LT Pro" panose="020B0504020202020204" pitchFamily="34" charset="0"/>
            </a:endParaRPr>
          </a:p>
          <a:p>
            <a:pPr algn="just"/>
            <a:r>
              <a:rPr lang="pt-BR" dirty="0">
                <a:latin typeface="Avenir Next LT Pro" panose="020B0504020202020204" pitchFamily="34" charset="0"/>
              </a:rPr>
              <a:t>Melhoras nas técnicas de escolha dos </a:t>
            </a:r>
            <a:r>
              <a:rPr lang="pt-BR" dirty="0" err="1">
                <a:latin typeface="Avenir Next LT Pro" panose="020B0504020202020204" pitchFamily="34" charset="0"/>
              </a:rPr>
              <a:t>hiperparâmetros</a:t>
            </a:r>
            <a:endParaRPr lang="pt-BR" dirty="0">
              <a:latin typeface="Avenir Next LT Pro" panose="020B0504020202020204" pitchFamily="34" charset="0"/>
            </a:endParaRPr>
          </a:p>
          <a:p>
            <a:pPr algn="just"/>
            <a:r>
              <a:rPr lang="pt-BR" dirty="0">
                <a:latin typeface="Avenir Next LT Pro" panose="020B0504020202020204" pitchFamily="34" charset="0"/>
              </a:rPr>
              <a:t>Melhorar escolhas estocásticas do algoritmo dependendo do tipo de aplicação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3062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Problema do Caixeiro Viajante é um desafio bem conhecido na Ciência da Computação e consiste em encontrar a rota mais curta possível que atravesse todas as cidades de um determinado mapa apenas uma vez. </a:t>
            </a:r>
          </a:p>
          <a:p>
            <a:endParaRPr lang="pt-BR" dirty="0"/>
          </a:p>
          <a:p>
            <a:r>
              <a:rPr lang="pt-BR" dirty="0"/>
              <a:t>Apesar de simples a explicação do problema, esse problema é, de fato, NP-Completo. </a:t>
            </a:r>
          </a:p>
          <a:p>
            <a:endParaRPr lang="pt-BR" dirty="0"/>
          </a:p>
          <a:p>
            <a:r>
              <a:rPr lang="pt-BR" dirty="0"/>
              <a:t>Isso implica que a dificuldade de resolver esse tipo de problema aumenta rapidamente com o número de cidades, e não sabemos de fato uma solução geral que resolva o problema. </a:t>
            </a:r>
          </a:p>
          <a:p>
            <a:endParaRPr lang="pt-BR" dirty="0"/>
          </a:p>
          <a:p>
            <a:r>
              <a:rPr lang="pt-BR" dirty="0"/>
              <a:t>Por esse motivo, atualmente consideramos que qualquer método capaz de encontrar uma solução </a:t>
            </a:r>
            <a:r>
              <a:rPr lang="pt-BR" dirty="0" err="1"/>
              <a:t>subótima</a:t>
            </a:r>
            <a:r>
              <a:rPr lang="pt-BR" dirty="0"/>
              <a:t> geralmente é bom o suficiente</a:t>
            </a:r>
          </a:p>
          <a:p>
            <a:endParaRPr lang="pt-BR" dirty="0"/>
          </a:p>
          <a:p>
            <a:r>
              <a:rPr lang="pt-BR" dirty="0"/>
              <a:t>Para resolvê-lo hoje, a gente trouxe uma abordagem um pouco diferente, utilizando aprendizado não supervisionado, através da uma modificação para melhoria da técnica do Mapa de Auto-Organização (SOM).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67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Um mapa de auto-organização (SOM) é um tipo de rede neural artificial (ANN) que é treinada usando aprendizagem não supervisionada para produzir uma representação discretizada para baixas dimensões do espaço de entrada das amostras de treinamento, que é chamado de mapa (aqui estava falando de bidimensional, certo?).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r>
              <a:rPr lang="pt-BR" dirty="0"/>
              <a:t>Geralmente a gente usa este tipo de rede neural para redução de dimensionalidade, criando uma representação espacialmente organizada. Além disso, nos ajuda a descobrir a correlação entre os dados. </a:t>
            </a:r>
          </a:p>
          <a:p>
            <a:endParaRPr lang="pt-BR" dirty="0"/>
          </a:p>
          <a:p>
            <a:r>
              <a:rPr lang="pt-BR" dirty="0"/>
              <a:t>Os mapas auto-organizáveis ​​diferem de outras redes neurais artificiais, pois aplicam </a:t>
            </a:r>
            <a:r>
              <a:rPr lang="en-US" dirty="0"/>
              <a:t>competitive learning </a:t>
            </a:r>
            <a:r>
              <a:rPr lang="pt-BR" dirty="0"/>
              <a:t>em oposição à </a:t>
            </a:r>
            <a:r>
              <a:rPr lang="en-US" dirty="0"/>
              <a:t>error-correction learning </a:t>
            </a:r>
            <a:r>
              <a:rPr lang="pt-BR" dirty="0"/>
              <a:t>(como </a:t>
            </a:r>
            <a:r>
              <a:rPr lang="en-US" dirty="0"/>
              <a:t>backpropagation com gradient descent</a:t>
            </a:r>
            <a:r>
              <a:rPr lang="pt-BR" dirty="0"/>
              <a:t>). Eles usam uma função de vizinhança para preservar as propriedades do espaço de entrada.</a:t>
            </a:r>
          </a:p>
          <a:p>
            <a:endParaRPr lang="pt-BR" dirty="0"/>
          </a:p>
          <a:p>
            <a:r>
              <a:rPr lang="pt-BR" b="0" i="0" dirty="0">
                <a:solidFill>
                  <a:srgbClr val="292929"/>
                </a:solidFill>
                <a:effectLst/>
                <a:latin typeface="charter"/>
              </a:rPr>
              <a:t>O SOM foi introduzido pelo professor finlandês </a:t>
            </a:r>
            <a:r>
              <a:rPr lang="pt-BR" b="0" i="0" dirty="0" err="1">
                <a:solidFill>
                  <a:srgbClr val="292929"/>
                </a:solidFill>
                <a:effectLst/>
                <a:latin typeface="charter"/>
              </a:rPr>
              <a:t>Teuvo</a:t>
            </a:r>
            <a:r>
              <a:rPr lang="pt-BR" b="0" i="0" dirty="0">
                <a:solidFill>
                  <a:srgbClr val="292929"/>
                </a:solidFill>
                <a:effectLst/>
                <a:latin typeface="charter"/>
              </a:rPr>
              <a:t> </a:t>
            </a:r>
            <a:r>
              <a:rPr lang="pt-BR" b="0" i="0" dirty="0" err="1">
                <a:solidFill>
                  <a:srgbClr val="292929"/>
                </a:solidFill>
                <a:effectLst/>
                <a:latin typeface="charter"/>
              </a:rPr>
              <a:t>Kohonen</a:t>
            </a:r>
            <a:r>
              <a:rPr lang="pt-BR" b="0" i="0" dirty="0">
                <a:solidFill>
                  <a:srgbClr val="292929"/>
                </a:solidFill>
                <a:effectLst/>
                <a:latin typeface="charter"/>
              </a:rPr>
              <a:t> na década de 1998 e às vezes é chamado de mapa de </a:t>
            </a:r>
            <a:r>
              <a:rPr lang="pt-BR" b="0" i="0" dirty="0" err="1">
                <a:solidFill>
                  <a:srgbClr val="292929"/>
                </a:solidFill>
                <a:effectLst/>
                <a:latin typeface="charter"/>
              </a:rPr>
              <a:t>Kohonen</a:t>
            </a:r>
            <a:r>
              <a:rPr lang="pt-BR" b="0" i="0" dirty="0">
                <a:solidFill>
                  <a:srgbClr val="292929"/>
                </a:solidFill>
                <a:effectLst/>
                <a:latin typeface="charter"/>
              </a:rPr>
              <a:t>.</a:t>
            </a:r>
          </a:p>
          <a:p>
            <a:endParaRPr lang="pt-BR" b="0" i="0" dirty="0">
              <a:solidFill>
                <a:srgbClr val="292929"/>
              </a:solidFill>
              <a:effectLst/>
              <a:latin typeface="chart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>
                <a:latin typeface="Avenir Next LT Pro" panose="020B0504020202020204" pitchFamily="34" charset="0"/>
              </a:rPr>
              <a:t>Em linhas gerais, ele auto-organiza determinado conjunto de nós, deixando partes semelhantes próximos uns dos outros.</a:t>
            </a:r>
          </a:p>
          <a:p>
            <a:endParaRPr lang="pt-BR" b="0" i="0" dirty="0">
              <a:solidFill>
                <a:srgbClr val="292929"/>
              </a:solidFill>
              <a:effectLst/>
              <a:latin typeface="charter"/>
            </a:endParaRPr>
          </a:p>
          <a:p>
            <a:endParaRPr lang="pt-BR" b="0" i="0" dirty="0">
              <a:solidFill>
                <a:srgbClr val="292929"/>
              </a:solidFill>
              <a:effectLst/>
              <a:latin typeface="charter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0516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Os mapas auto-organizáveis ​​têm duas camadas, a primeira é a camada de entrada e a segunda é a camada de saída (</a:t>
            </a:r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/>
              <a:t>map</a:t>
            </a:r>
            <a:r>
              <a:rPr lang="pt-BR" dirty="0"/>
              <a:t>). </a:t>
            </a:r>
          </a:p>
          <a:p>
            <a:endParaRPr lang="pt-BR" dirty="0"/>
          </a:p>
          <a:p>
            <a:r>
              <a:rPr lang="pt-BR" dirty="0"/>
              <a:t>Ao contrário de outros tipos de RNA, SOM não tem função de ativação em neurônios, passamos pesos diretamente para a camada de saída sem fazer nada.</a:t>
            </a:r>
          </a:p>
          <a:p>
            <a:endParaRPr lang="pt-BR" dirty="0"/>
          </a:p>
          <a:p>
            <a:r>
              <a:rPr lang="pt-BR" dirty="0"/>
              <a:t>Cada neurônio em um SOM é atribuído a um vetor de peso com a mesma dimensionalidade d do espaço de entrada.</a:t>
            </a:r>
            <a:endParaRPr lang="pt-BR" b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7548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Como mencionamos antes, o SOM não usa </a:t>
            </a:r>
            <a:r>
              <a:rPr lang="pt-BR" dirty="0" err="1"/>
              <a:t>retropropagação</a:t>
            </a:r>
            <a:r>
              <a:rPr lang="pt-BR" dirty="0"/>
              <a:t> com SGD para atualizar os pesos, este tipo de rede neural artificial não supervisionada usa aprendizagem competitiva para atualizar seus pesos.</a:t>
            </a:r>
          </a:p>
          <a:p>
            <a:endParaRPr lang="pt-BR" dirty="0"/>
          </a:p>
          <a:p>
            <a:r>
              <a:rPr lang="pt-BR" dirty="0"/>
              <a:t>A aprendizagem competitiva é baseada em três processos:</a:t>
            </a:r>
          </a:p>
          <a:p>
            <a:endParaRPr lang="pt-BR" dirty="0"/>
          </a:p>
          <a:p>
            <a:r>
              <a:rPr lang="pt-BR" dirty="0"/>
              <a:t>Competição</a:t>
            </a:r>
          </a:p>
          <a:p>
            <a:endParaRPr lang="pt-BR" dirty="0"/>
          </a:p>
          <a:p>
            <a:r>
              <a:rPr lang="pt-BR" dirty="0"/>
              <a:t>Cooperação</a:t>
            </a:r>
          </a:p>
          <a:p>
            <a:endParaRPr lang="pt-BR" dirty="0"/>
          </a:p>
          <a:p>
            <a:r>
              <a:rPr lang="pt-BR" dirty="0"/>
              <a:t>Adaptação</a:t>
            </a:r>
          </a:p>
          <a:p>
            <a:endParaRPr lang="pt-BR" dirty="0"/>
          </a:p>
          <a:p>
            <a:r>
              <a:rPr lang="pt-BR" dirty="0"/>
              <a:t>Vamos detalhar esses processos.</a:t>
            </a:r>
            <a:endParaRPr lang="pt-BR" b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38003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Como dissemos antes, a cada neurônio em um SOM é atribuído um vetor de peso com a mesma dimensionalidade do espaço de entrada.</a:t>
            </a:r>
          </a:p>
          <a:p>
            <a:endParaRPr lang="pt-BR" dirty="0"/>
          </a:p>
          <a:p>
            <a:r>
              <a:rPr lang="pt-BR" dirty="0"/>
              <a:t>Em cada neurônio da camada de saída teremos um vetor com dimensão n. Calculamos a distância entre cada neurônio (neurônio da camada de saída) e os dados de entrada, e o neurônio com a menor distância será o vencedor da competição.</a:t>
            </a:r>
          </a:p>
          <a:p>
            <a:endParaRPr lang="pt-BR" dirty="0"/>
          </a:p>
          <a:p>
            <a:r>
              <a:rPr lang="pt-BR" dirty="0"/>
              <a:t>A distância euclidiana é comumente usada para medir distâncias.</a:t>
            </a:r>
            <a:endParaRPr lang="pt-BR" b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2080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Como escolhemos os vizinhos?</a:t>
            </a:r>
          </a:p>
          <a:p>
            <a:endParaRPr lang="pt-BR" dirty="0"/>
          </a:p>
          <a:p>
            <a:r>
              <a:rPr lang="pt-BR" dirty="0"/>
              <a:t>Eu já vai atualizar o vetor do neurônio vencedor no processo final (adaptação), mas ele não é o único, também seu vizinho será atualizado.</a:t>
            </a:r>
          </a:p>
          <a:p>
            <a:endParaRPr lang="pt-BR" dirty="0"/>
          </a:p>
          <a:p>
            <a:r>
              <a:rPr lang="pt-BR" dirty="0"/>
              <a:t>Para escolher vizinhos, usamos a 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neighborhood kernel function</a:t>
            </a:r>
            <a:r>
              <a:rPr lang="pt-BR" dirty="0"/>
              <a:t>, esta função depende de dois fatores: </a:t>
            </a:r>
          </a:p>
          <a:p>
            <a:endParaRPr lang="pt-BR" dirty="0"/>
          </a:p>
          <a:p>
            <a:r>
              <a:rPr lang="pt-BR" dirty="0"/>
              <a:t>tempo (o tempo é incrementado a cada novo dado de entrada) e a distância entre o neurônio vencedor e o outro neurônio (a que distância o neurônio está do neurônio vencedor).</a:t>
            </a:r>
          </a:p>
          <a:p>
            <a:endParaRPr lang="pt-BR" dirty="0"/>
          </a:p>
          <a:p>
            <a:r>
              <a:rPr lang="pt-BR" dirty="0"/>
              <a:t>Essa imagem mostra como os vizinhos do neurônio vencedor (o mais verde no centro) são escolhidos dependendo dos fatores de distância e tempo.</a:t>
            </a:r>
            <a:endParaRPr lang="pt-BR" b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4059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Depois de escolher o neurônio vencedor e seus vizinhos, calculamos a atualização dos neurônios. Esses neurônios escolhidos serão atualizados, mas não a mesma taxa de atualização.</a:t>
            </a:r>
          </a:p>
          <a:p>
            <a:endParaRPr lang="pt-BR" dirty="0"/>
          </a:p>
          <a:p>
            <a:r>
              <a:rPr lang="pt-BR" dirty="0"/>
              <a:t>Quanto mais a distância entre o neurônio e os dados de entrada aumenta, menos ajustamos como mostrado na imagem abaixo</a:t>
            </a:r>
            <a:endParaRPr lang="pt-BR" b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989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Ler slide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CE773B-3858-4FD1-B757-52722981A8DE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5642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9276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95475" y="1387031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4564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3694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175" y="-70336"/>
            <a:ext cx="10008158" cy="119832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D789C26-4243-4E12-8C6A-9E0CBDFA6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4227"/>
            <a:ext cx="10515600" cy="435133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27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0669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3425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9060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7045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1461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4955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4925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175" y="0"/>
            <a:ext cx="10008158" cy="1198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534227"/>
            <a:ext cx="10515600" cy="435133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E2788-1B9D-4865-AF43-F8770C310FDC}" type="datetimeFigureOut">
              <a:rPr lang="pt-BR" smtClean="0"/>
              <a:t>02/12/2021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84FFB-D770-4B64-A6BA-AE1E046836BB}" type="slidenum">
              <a:rPr lang="pt-BR" smtClean="0"/>
              <a:t>‹#›</a:t>
            </a:fld>
            <a:endParaRPr lang="pt-BR"/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11625F9E-87B3-46FD-A1BC-1295709DC78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37" y="6138552"/>
            <a:ext cx="508000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BE389BC9-E4C4-4DCF-A475-7596FA1BB9E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4" b="1884"/>
          <a:stretch>
            <a:fillRect/>
          </a:stretch>
        </p:blipFill>
        <p:spPr bwMode="auto">
          <a:xfrm>
            <a:off x="216564" y="6138553"/>
            <a:ext cx="544512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ITA Logo – Instituto Tecnológico de Aeronáutica Logo - PNG e Vetor -  Download de Logo">
            <a:extLst>
              <a:ext uri="{FF2B5EF4-FFF2-40B4-BE49-F238E27FC236}">
                <a16:creationId xmlns:a16="http://schemas.microsoft.com/office/drawing/2014/main" id="{3EE19951-30DF-4D3F-B825-37FC52183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061" y="6148248"/>
            <a:ext cx="1373629" cy="52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m 17" descr="Texto&#10;&#10;Descrição gerada automaticamente">
            <a:extLst>
              <a:ext uri="{FF2B5EF4-FFF2-40B4-BE49-F238E27FC236}">
                <a16:creationId xmlns:a16="http://schemas.microsoft.com/office/drawing/2014/main" id="{EB784720-95D4-4D81-84DB-41F1C5136907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7089" y="6180094"/>
            <a:ext cx="2868347" cy="54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287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59B6A8-7B38-4551-83DB-61A391DFF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66371"/>
            <a:ext cx="12192000" cy="2708102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4300" dirty="0">
                <a:latin typeface="Avenir Next LT Pro" panose="020B0504020202020204" pitchFamily="34" charset="0"/>
              </a:rPr>
              <a:t>Enhanced Self-Organizing Map Solution for the Traveling Salesman Problem</a:t>
            </a:r>
            <a:endParaRPr lang="pt-BR" sz="4300" dirty="0">
              <a:latin typeface="Avenir Next LT Pro" panose="020B05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820D9A-2522-4F28-BCD9-DB9C1F79C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4065783"/>
            <a:ext cx="12191999" cy="1490955"/>
          </a:xfrm>
          <a:noFill/>
        </p:spPr>
        <p:txBody>
          <a:bodyPr>
            <a:noAutofit/>
          </a:bodyPr>
          <a:lstStyle/>
          <a:p>
            <a:r>
              <a:rPr lang="pt-BR" sz="1800" dirty="0">
                <a:latin typeface="Avenir Next LT Pro" panose="020B0504020202020204" pitchFamily="34" charset="0"/>
              </a:rPr>
              <a:t>Joao P. A. Dantas</a:t>
            </a:r>
          </a:p>
          <a:p>
            <a:r>
              <a:rPr lang="pt-BR" sz="1800" dirty="0">
                <a:latin typeface="Avenir Next LT Pro" panose="020B0504020202020204" pitchFamily="34" charset="0"/>
              </a:rPr>
              <a:t>Andre N. Costa</a:t>
            </a:r>
          </a:p>
          <a:p>
            <a:r>
              <a:rPr lang="pt-BR" sz="1800" dirty="0">
                <a:latin typeface="Avenir Next LT Pro" panose="020B0504020202020204" pitchFamily="34" charset="0"/>
              </a:rPr>
              <a:t>Marcos R. O. A. Maximo</a:t>
            </a:r>
          </a:p>
          <a:p>
            <a:r>
              <a:rPr lang="pt-BR" sz="1800" dirty="0">
                <a:latin typeface="Avenir Next LT Pro" panose="020B0504020202020204" pitchFamily="34" charset="0"/>
              </a:rPr>
              <a:t>Takashi Yoneyama</a:t>
            </a:r>
          </a:p>
        </p:txBody>
      </p:sp>
    </p:spTree>
    <p:extLst>
      <p:ext uri="{BB962C8B-B14F-4D97-AF65-F5344CB8AC3E}">
        <p14:creationId xmlns:p14="http://schemas.microsoft.com/office/powerpoint/2010/main" val="3091429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Iterações do algoritmo</a:t>
            </a:r>
          </a:p>
        </p:txBody>
      </p:sp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D7783AC2-1DFE-440A-A0AE-FB40E9087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2340"/>
            <a:ext cx="12192000" cy="311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534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BB0D354-A23C-420C-B521-8D8CED670A1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859" y="868099"/>
            <a:ext cx="5691183" cy="5600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F631D247-F835-4FBA-85A0-3E562DD05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738" y="-69850"/>
            <a:ext cx="10009187" cy="1198563"/>
          </a:xfrm>
        </p:spPr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Iterações do algoritmo</a:t>
            </a:r>
          </a:p>
        </p:txBody>
      </p:sp>
    </p:spTree>
    <p:extLst>
      <p:ext uri="{BB962C8B-B14F-4D97-AF65-F5344CB8AC3E}">
        <p14:creationId xmlns:p14="http://schemas.microsoft.com/office/powerpoint/2010/main" val="2299103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Regressão ao modelo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CE69B64-331D-4AF5-BE8C-C9A44762E597}"/>
              </a:ext>
            </a:extLst>
          </p:cNvPr>
          <p:cNvSpPr txBox="1">
            <a:spLocks/>
          </p:cNvSpPr>
          <p:nvPr/>
        </p:nvSpPr>
        <p:spPr>
          <a:xfrm>
            <a:off x="567733" y="1145054"/>
            <a:ext cx="10515600" cy="163511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latin typeface="Avenir Next LT Pro" panose="020B0504020202020204" pitchFamily="34" charset="0"/>
              </a:rPr>
              <a:t>Os neurônios no SOM se organizam espacialmente para unir nós semelhantes.</a:t>
            </a:r>
          </a:p>
          <a:p>
            <a:r>
              <a:rPr lang="pt-BR" dirty="0">
                <a:latin typeface="Avenir Next LT Pro" panose="020B0504020202020204" pitchFamily="34" charset="0"/>
              </a:rPr>
              <a:t>A regressão é realizada elemento a elemento do modelo: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703E62-5365-41F3-89A7-3884EA3701BC}"/>
                  </a:ext>
                </a:extLst>
              </p:cNvPr>
              <p:cNvSpPr txBox="1"/>
              <p:nvPr/>
            </p:nvSpPr>
            <p:spPr>
              <a:xfrm>
                <a:off x="3423138" y="3709987"/>
                <a:ext cx="437171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pt-BR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pt-BR" sz="28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pt-BR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pt-BR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pt-BR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pt-BR" sz="2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pt-BR" sz="2800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pt-BR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pt-BR" sz="28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</m:e>
                      </m:d>
                      <m:r>
                        <a:rPr lang="pt-BR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∙∆</m:t>
                      </m:r>
                      <m:d>
                        <m:dPr>
                          <m:ctrlPr>
                            <a:rPr lang="pt-BR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  <m:r>
                            <a:rPr lang="pt-BR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pt-BR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pt-BR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703E62-5365-41F3-89A7-3884EA3701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3138" y="3709987"/>
                <a:ext cx="4371710" cy="4308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D0ACB2A-BDB4-4C93-A597-103B6DCCA1EA}"/>
                  </a:ext>
                </a:extLst>
              </p:cNvPr>
              <p:cNvSpPr txBox="1"/>
              <p:nvPr/>
            </p:nvSpPr>
            <p:spPr>
              <a:xfrm>
                <a:off x="3664300" y="4432355"/>
                <a:ext cx="6096000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s-ES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pt-BR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pt-BR" sz="1800" b="0" i="1" u="none" strike="noStrike" baseline="0" dirty="0" smtClean="0">
                        <a:solidFill>
                          <a:srgbClr val="3333B3"/>
                        </a:solidFill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s-ES" sz="1800" b="0" i="0" u="none" strike="noStrike" baseline="0" dirty="0" err="1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neurônio</a:t>
                </a:r>
                <a:r>
                  <a:rPr lang="es-ES" sz="1800" b="0" i="0" u="none" strike="noStrike" baseline="0" dirty="0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 no tempo</a:t>
                </a:r>
                <a:r>
                  <a:rPr lang="es-ES" sz="1800" b="0" i="0" u="none" strike="noStrike" dirty="0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 i</a:t>
                </a:r>
                <a:endParaRPr lang="es-ES" sz="1800" b="0" i="0" u="none" strike="noStrike" baseline="0" dirty="0">
                  <a:solidFill>
                    <a:srgbClr val="000000"/>
                  </a:solidFill>
                  <a:latin typeface="Avenir Next LT Pro" panose="020B0504020202020204" pitchFamily="34" charset="0"/>
                </a:endParaRPr>
              </a:p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r>
                      <a:rPr lang="pt-BR" sz="1800" b="0" i="1" u="none" strike="noStrike" baseline="0" dirty="0" smtClean="0">
                        <a:solidFill>
                          <a:srgbClr val="3333B3"/>
                        </a:solidFill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1100" b="0" i="0" u="none" strike="noStrike" baseline="0" dirty="0">
                    <a:solidFill>
                      <a:srgbClr val="3333B3"/>
                    </a:solidFill>
                    <a:latin typeface="CMSSI8"/>
                  </a:rPr>
                  <a:t> </a:t>
                </a:r>
                <a:r>
                  <a:rPr lang="en-US" sz="1800" b="0" i="0" u="none" strike="noStrike" baseline="0" dirty="0" err="1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neurônio</a:t>
                </a:r>
                <a:r>
                  <a:rPr lang="en-US" sz="1800" b="0" i="0" u="none" strike="noStrike" baseline="0" dirty="0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 </a:t>
                </a:r>
                <a:r>
                  <a:rPr lang="en-US" sz="1800" b="0" i="0" u="none" strike="noStrike" baseline="0" dirty="0" err="1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vencedor</a:t>
                </a:r>
                <a:r>
                  <a:rPr lang="en-US" sz="1800" b="0" i="0" u="none" strike="noStrike" baseline="0" dirty="0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 do </a:t>
                </a:r>
                <a:r>
                  <a:rPr lang="en-US" sz="1800" b="0" i="0" u="none" strike="noStrike" baseline="0" dirty="0" err="1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elemento</a:t>
                </a:r>
                <a:endParaRPr lang="en-US" sz="1800" b="0" i="0" u="none" strike="noStrike" baseline="0" dirty="0">
                  <a:solidFill>
                    <a:srgbClr val="000000"/>
                  </a:solidFill>
                  <a:latin typeface="Avenir Next LT Pro" panose="020B0504020202020204" pitchFamily="34" charset="0"/>
                </a:endParaRPr>
              </a:p>
              <a:p>
                <a:pPr algn="l"/>
                <a14:m>
                  <m:oMath xmlns:m="http://schemas.openxmlformats.org/officeDocument/2006/math">
                    <m:r>
                      <a:rPr lang="pt-BR" sz="1800" b="0" i="1" u="none" strike="noStrike" baseline="0" dirty="0" smtClean="0">
                        <a:solidFill>
                          <a:srgbClr val="3333B3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pt-BR" sz="1800" b="0" i="1" u="none" strike="noStrike" baseline="0" dirty="0" smtClean="0">
                        <a:solidFill>
                          <a:srgbClr val="3333B3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sz="1800" b="0" i="1" u="none" strike="noStrike" baseline="0" dirty="0" smtClean="0">
                        <a:solidFill>
                          <a:srgbClr val="3333B3"/>
                        </a:solidFill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sz="1800" b="0" i="1" u="none" strike="noStrike" baseline="0" dirty="0" smtClean="0">
                        <a:solidFill>
                          <a:srgbClr val="3333B3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sz="1800" b="0" i="0" u="none" strike="noStrike" baseline="0" dirty="0">
                    <a:solidFill>
                      <a:srgbClr val="3333B3"/>
                    </a:solidFill>
                    <a:latin typeface="CMSS10"/>
                  </a:rPr>
                  <a:t>: </a:t>
                </a:r>
                <a:r>
                  <a:rPr lang="pt-BR" sz="1800" b="0" i="0" u="none" strike="noStrike" baseline="0" dirty="0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fator de vizinhança</a:t>
                </a:r>
                <a:r>
                  <a:rPr lang="pt-BR" sz="1800" b="0" i="0" u="none" strike="noStrike" dirty="0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 de um neurônio</a:t>
                </a:r>
                <a:endParaRPr lang="pt-BR" sz="1800" b="0" i="0" u="none" strike="noStrike" baseline="0" dirty="0">
                  <a:solidFill>
                    <a:srgbClr val="000000"/>
                  </a:solidFill>
                  <a:latin typeface="Avenir Next LT Pro" panose="020B0504020202020204" pitchFamily="34" charset="0"/>
                </a:endParaRPr>
              </a:p>
              <a:p>
                <a:pPr algn="l"/>
                <a14:m>
                  <m:oMath xmlns:m="http://schemas.openxmlformats.org/officeDocument/2006/math">
                    <m:r>
                      <a:rPr lang="es-ES" sz="1800" b="0" i="1" u="none" strike="noStrike" baseline="0" dirty="0" smtClean="0">
                        <a:solidFill>
                          <a:srgbClr val="3333B3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d>
                      <m:dPr>
                        <m:ctrlPr>
                          <a:rPr lang="es-ES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pt-BR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s-ES" sz="1800" b="0" i="1" u="none" strike="noStrike" baseline="0" dirty="0" smtClean="0">
                            <a:solidFill>
                              <a:srgbClr val="3333B3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pt-BR" sz="1800" b="0" i="1" u="none" strike="noStrike" baseline="0" dirty="0" smtClean="0">
                        <a:solidFill>
                          <a:srgbClr val="3333B3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s-ES" sz="1800" b="0" i="1" u="none" strike="noStrike" baseline="0" dirty="0" smtClean="0">
                        <a:solidFill>
                          <a:srgbClr val="3333B3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" sz="1800" b="0" i="0" u="none" strike="noStrike" baseline="0" dirty="0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vetor de </a:t>
                </a:r>
                <a:r>
                  <a:rPr lang="es-ES" sz="1800" b="0" i="0" u="none" strike="noStrike" baseline="0" dirty="0" err="1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distância</a:t>
                </a:r>
                <a:r>
                  <a:rPr lang="es-ES" sz="1800" b="0" i="0" u="none" strike="noStrike" baseline="0" dirty="0">
                    <a:solidFill>
                      <a:srgbClr val="000000"/>
                    </a:solidFill>
                    <a:latin typeface="Avenir Next LT Pro" panose="020B0504020202020204" pitchFamily="34" charset="0"/>
                  </a:rPr>
                  <a:t> entre x e y</a:t>
                </a:r>
                <a:endParaRPr lang="en-US" dirty="0">
                  <a:latin typeface="Avenir Next LT Pro" panose="020B0504020202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D0ACB2A-BDB4-4C93-A597-103B6DCCA1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4300" y="4432355"/>
                <a:ext cx="6096000" cy="1200329"/>
              </a:xfrm>
              <a:prstGeom prst="rect">
                <a:avLst/>
              </a:prstGeom>
              <a:blipFill>
                <a:blip r:embed="rId4"/>
                <a:stretch>
                  <a:fillRect t="-2030" b="-76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4776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Ajustes do Modelo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Espaço Reservado para Conteúdo 2">
                <a:extLst>
                  <a:ext uri="{FF2B5EF4-FFF2-40B4-BE49-F238E27FC236}">
                    <a16:creationId xmlns:a16="http://schemas.microsoft.com/office/drawing/2014/main" id="{9CE69B64-331D-4AF5-BE8C-C9A44762E59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7733" y="1612177"/>
                <a:ext cx="11082400" cy="4003177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pt-BR" dirty="0">
                    <a:latin typeface="Avenir Next LT Pro" panose="020B0504020202020204" pitchFamily="34" charset="0"/>
                  </a:rPr>
                  <a:t>A conectividade de rede pode mudar</a:t>
                </a:r>
              </a:p>
              <a:p>
                <a:pPr lvl="1"/>
                <a:r>
                  <a:rPr lang="pt-BR" dirty="0">
                    <a:latin typeface="Avenir Next LT Pro" panose="020B0504020202020204" pitchFamily="34" charset="0"/>
                  </a:rPr>
                  <a:t>Não apenas uma grade retangular, mas hexagonal, octogonal, </a:t>
                </a:r>
                <a:r>
                  <a:rPr lang="pt-BR" dirty="0" err="1">
                    <a:latin typeface="Avenir Next LT Pro" panose="020B0504020202020204" pitchFamily="34" charset="0"/>
                  </a:rPr>
                  <a:t>políonos</a:t>
                </a:r>
                <a:r>
                  <a:rPr lang="pt-BR" dirty="0">
                    <a:latin typeface="Avenir Next LT Pro" panose="020B0504020202020204" pitchFamily="34" charset="0"/>
                  </a:rPr>
                  <a:t> côncavos.</a:t>
                </a:r>
              </a:p>
              <a:p>
                <a:r>
                  <a:rPr lang="pt-BR" dirty="0">
                    <a:latin typeface="Avenir Next LT Pro" panose="020B0504020202020204" pitchFamily="34" charset="0"/>
                  </a:rPr>
                  <a:t>O mapa nem sempre converge, você precisa de uma maneira de equilibrar a </a:t>
                </a:r>
                <a:r>
                  <a:rPr lang="pt-BR" dirty="0" err="1">
                    <a:latin typeface="Avenir Next LT Pro" panose="020B0504020202020204" pitchFamily="34" charset="0"/>
                  </a:rPr>
                  <a:t>exploration</a:t>
                </a:r>
                <a:r>
                  <a:rPr lang="pt-BR" dirty="0">
                    <a:latin typeface="Avenir Next LT Pro" panose="020B0504020202020204" pitchFamily="34" charset="0"/>
                  </a:rPr>
                  <a:t> e a </a:t>
                </a:r>
                <a:r>
                  <a:rPr lang="pt-BR" dirty="0" err="1">
                    <a:latin typeface="Avenir Next LT Pro" panose="020B0504020202020204" pitchFamily="34" charset="0"/>
                  </a:rPr>
                  <a:t>exploitation</a:t>
                </a:r>
                <a:r>
                  <a:rPr lang="pt-BR" dirty="0">
                    <a:latin typeface="Avenir Next LT Pro" panose="020B0504020202020204" pitchFamily="34" charset="0"/>
                  </a:rPr>
                  <a:t> do modelo.</a:t>
                </a:r>
              </a:p>
              <a:p>
                <a:r>
                  <a:rPr lang="pt-BR" dirty="0">
                    <a:latin typeface="Avenir Next LT Pro" panose="020B0504020202020204" pitchFamily="34" charset="0"/>
                  </a:rPr>
                  <a:t>Solução: introdução do fator de aprendizagem (</a:t>
                </a:r>
                <a14:m>
                  <m:oMath xmlns:m="http://schemas.openxmlformats.org/officeDocument/2006/math">
                    <m:r>
                      <a:rPr lang="pt-B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pt-BR" dirty="0">
                    <a:latin typeface="Avenir Next LT Pro" panose="020B0504020202020204" pitchFamily="34" charset="0"/>
                  </a:rPr>
                  <a:t>) e descontos no fator de aprendizagem e tamanho da vizinhança [Martin 2018]</a:t>
                </a:r>
              </a:p>
              <a:p>
                <a:pPr lvl="1"/>
                <a:r>
                  <a:rPr lang="pt-BR" dirty="0">
                    <a:latin typeface="Avenir Next LT Pro" panose="020B0504020202020204" pitchFamily="34" charset="0"/>
                  </a:rPr>
                  <a:t>Reduzir a taxa de aprendizagem permite forçar a convergência.</a:t>
                </a:r>
              </a:p>
              <a:p>
                <a:pPr lvl="1"/>
                <a:r>
                  <a:rPr lang="pt-BR" dirty="0">
                    <a:latin typeface="Avenir Next LT Pro" panose="020B0504020202020204" pitchFamily="34" charset="0"/>
                  </a:rPr>
                  <a:t>Reduzir a vizinhança força a </a:t>
                </a:r>
                <a:r>
                  <a:rPr lang="pt-BR" dirty="0" err="1">
                    <a:latin typeface="Avenir Next LT Pro" panose="020B0504020202020204" pitchFamily="34" charset="0"/>
                  </a:rPr>
                  <a:t>exploration</a:t>
                </a:r>
                <a:r>
                  <a:rPr lang="pt-BR" dirty="0">
                    <a:latin typeface="Avenir Next LT Pro" panose="020B0504020202020204" pitchFamily="34" charset="0"/>
                  </a:rPr>
                  <a:t> primeiro e, em seguida, a </a:t>
                </a:r>
                <a:r>
                  <a:rPr lang="pt-BR" dirty="0" err="1">
                    <a:latin typeface="Avenir Next LT Pro" panose="020B0504020202020204" pitchFamily="34" charset="0"/>
                  </a:rPr>
                  <a:t>exploitation</a:t>
                </a:r>
                <a:r>
                  <a:rPr lang="pt-BR" dirty="0">
                    <a:latin typeface="Avenir Next LT Pro" panose="020B0504020202020204" pitchFamily="34" charset="0"/>
                  </a:rPr>
                  <a:t> de mais áreas locais.</a:t>
                </a:r>
              </a:p>
            </p:txBody>
          </p:sp>
        </mc:Choice>
        <mc:Fallback xmlns="">
          <p:sp>
            <p:nvSpPr>
              <p:cNvPr id="4" name="Espaço Reservado para Conteúdo 2">
                <a:extLst>
                  <a:ext uri="{FF2B5EF4-FFF2-40B4-BE49-F238E27FC236}">
                    <a16:creationId xmlns:a16="http://schemas.microsoft.com/office/drawing/2014/main" id="{9CE69B64-331D-4AF5-BE8C-C9A44762E5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733" y="1612177"/>
                <a:ext cx="11082400" cy="4003177"/>
              </a:xfrm>
              <a:prstGeom prst="rect">
                <a:avLst/>
              </a:prstGeom>
              <a:blipFill>
                <a:blip r:embed="rId3"/>
                <a:stretch>
                  <a:fillRect l="-990" t="-3501" r="-4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4969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Ajuste de </a:t>
            </a:r>
            <a:r>
              <a:rPr lang="pt-BR" sz="4300" dirty="0" err="1">
                <a:latin typeface="Avenir Next LT Pro" panose="020B0504020202020204" pitchFamily="34" charset="0"/>
              </a:rPr>
              <a:t>hiperparâmetros</a:t>
            </a:r>
            <a:endParaRPr lang="pt-BR" sz="4300" dirty="0">
              <a:latin typeface="Avenir Next LT Pro" panose="020B05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40DD5B-42CF-486E-8435-18DC5763E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75" y="1009650"/>
            <a:ext cx="1038225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748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Modificações adicionais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A680D81D-1DB2-4283-82B4-7741BD5E9BB1}"/>
              </a:ext>
            </a:extLst>
          </p:cNvPr>
          <p:cNvSpPr txBox="1">
            <a:spLocks/>
          </p:cNvSpPr>
          <p:nvPr/>
        </p:nvSpPr>
        <p:spPr>
          <a:xfrm>
            <a:off x="567732" y="1612177"/>
            <a:ext cx="4935601" cy="400317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A escolha do primeiro nó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Variação do </a:t>
            </a:r>
            <a:r>
              <a:rPr lang="pt-BR" dirty="0" err="1">
                <a:latin typeface="Avenir Next LT Pro" panose="020B0504020202020204" pitchFamily="34" charset="0"/>
              </a:rPr>
              <a:t>population</a:t>
            </a:r>
            <a:r>
              <a:rPr lang="pt-BR" dirty="0">
                <a:latin typeface="Avenir Next LT Pro" panose="020B0504020202020204" pitchFamily="34" charset="0"/>
              </a:rPr>
              <a:t> </a:t>
            </a:r>
            <a:r>
              <a:rPr lang="pt-BR" dirty="0" err="1">
                <a:latin typeface="Avenir Next LT Pro" panose="020B0504020202020204" pitchFamily="34" charset="0"/>
              </a:rPr>
              <a:t>size</a:t>
            </a:r>
            <a:r>
              <a:rPr lang="pt-BR" dirty="0">
                <a:latin typeface="Avenir Next LT Pro" panose="020B0504020202020204" pitchFamily="34" charset="0"/>
              </a:rPr>
              <a:t> em cada mapa e a escolha do melhor</a:t>
            </a:r>
          </a:p>
          <a:p>
            <a:endParaRPr lang="pt-BR" dirty="0">
              <a:latin typeface="Avenir Next LT Pro" panose="020B0504020202020204" pitchFamily="34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A639D58-C613-4D0A-AE1F-03C216C827B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962" y="914399"/>
            <a:ext cx="5198999" cy="5116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2204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Conclusões e trabalhos futuros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CE69B64-331D-4AF5-BE8C-C9A44762E597}"/>
              </a:ext>
            </a:extLst>
          </p:cNvPr>
          <p:cNvSpPr txBox="1">
            <a:spLocks/>
          </p:cNvSpPr>
          <p:nvPr/>
        </p:nvSpPr>
        <p:spPr>
          <a:xfrm>
            <a:off x="567733" y="1612177"/>
            <a:ext cx="5155734" cy="400317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latin typeface="Avenir Next LT Pro" panose="020B0504020202020204" pitchFamily="34" charset="0"/>
              </a:rPr>
              <a:t>SOM é uma técnica muito interessante que oferece bons resultados no geral</a:t>
            </a:r>
          </a:p>
          <a:p>
            <a:pPr algn="just"/>
            <a:r>
              <a:rPr lang="pt-BR" dirty="0">
                <a:latin typeface="Avenir Next LT Pro" panose="020B0504020202020204" pitchFamily="34" charset="0"/>
              </a:rPr>
              <a:t>Aplicar o SOM ao TSP resulta em uma técnica muito sensível aos </a:t>
            </a:r>
            <a:r>
              <a:rPr lang="pt-BR" dirty="0" err="1">
                <a:latin typeface="Avenir Next LT Pro" panose="020B0504020202020204" pitchFamily="34" charset="0"/>
              </a:rPr>
              <a:t>hiperparâmetros</a:t>
            </a:r>
            <a:endParaRPr lang="pt-BR" dirty="0">
              <a:latin typeface="Avenir Next LT Pro" panose="020B0504020202020204" pitchFamily="34" charset="0"/>
            </a:endParaRPr>
          </a:p>
          <a:p>
            <a:pPr algn="just"/>
            <a:endParaRPr lang="pt-BR" dirty="0">
              <a:latin typeface="Avenir Next LT Pro" panose="020B0504020202020204" pitchFamily="34" charset="0"/>
            </a:endParaRP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035CBB42-90CE-4B92-B564-2B82FB074A15}"/>
              </a:ext>
            </a:extLst>
          </p:cNvPr>
          <p:cNvSpPr txBox="1">
            <a:spLocks/>
          </p:cNvSpPr>
          <p:nvPr/>
        </p:nvSpPr>
        <p:spPr>
          <a:xfrm>
            <a:off x="6096000" y="1612177"/>
            <a:ext cx="5740400" cy="400317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dirty="0">
                <a:latin typeface="Avenir Next LT Pro" panose="020B0504020202020204" pitchFamily="34" charset="0"/>
              </a:rPr>
              <a:t>Melhoras nas técnicas de escolha dos </a:t>
            </a:r>
            <a:r>
              <a:rPr lang="pt-BR" dirty="0" err="1">
                <a:latin typeface="Avenir Next LT Pro" panose="020B0504020202020204" pitchFamily="34" charset="0"/>
              </a:rPr>
              <a:t>hiperparâmetros</a:t>
            </a:r>
            <a:endParaRPr lang="pt-BR" dirty="0">
              <a:latin typeface="Avenir Next LT Pro" panose="020B0504020202020204" pitchFamily="34" charset="0"/>
            </a:endParaRPr>
          </a:p>
          <a:p>
            <a:r>
              <a:rPr lang="pt-BR" dirty="0">
                <a:latin typeface="Avenir Next LT Pro" panose="020B0504020202020204" pitchFamily="34" charset="0"/>
              </a:rPr>
              <a:t>Melhorar nas escolhas estocásticas do algoritmo dependendo do tipo de aplicação</a:t>
            </a:r>
          </a:p>
        </p:txBody>
      </p:sp>
    </p:spTree>
    <p:extLst>
      <p:ext uri="{BB962C8B-B14F-4D97-AF65-F5344CB8AC3E}">
        <p14:creationId xmlns:p14="http://schemas.microsoft.com/office/powerpoint/2010/main" val="1560105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Introdução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CE69B64-331D-4AF5-BE8C-C9A44762E597}"/>
              </a:ext>
            </a:extLst>
          </p:cNvPr>
          <p:cNvSpPr txBox="1">
            <a:spLocks/>
          </p:cNvSpPr>
          <p:nvPr/>
        </p:nvSpPr>
        <p:spPr>
          <a:xfrm>
            <a:off x="567733" y="1612177"/>
            <a:ext cx="11082400" cy="456672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latin typeface="Avenir Next LT Pro" panose="020B0504020202020204" pitchFamily="34" charset="0"/>
              </a:rPr>
              <a:t>Problema do caixeiro viajante: NP-Completo</a:t>
            </a:r>
          </a:p>
          <a:p>
            <a:r>
              <a:rPr lang="pt-BR" dirty="0">
                <a:latin typeface="Avenir Next LT Pro" panose="020B0504020202020204" pitchFamily="34" charset="0"/>
              </a:rPr>
              <a:t>Aprendizado não supervisionado</a:t>
            </a:r>
          </a:p>
          <a:p>
            <a:r>
              <a:rPr lang="pt-BR" dirty="0" err="1">
                <a:latin typeface="Avenir Next LT Pro" panose="020B0504020202020204" pitchFamily="34" charset="0"/>
              </a:rPr>
              <a:t>Enhanced</a:t>
            </a:r>
            <a:r>
              <a:rPr lang="pt-BR" dirty="0">
                <a:latin typeface="Avenir Next LT Pro" panose="020B0504020202020204" pitchFamily="34" charset="0"/>
              </a:rPr>
              <a:t> Self-</a:t>
            </a:r>
            <a:r>
              <a:rPr lang="pt-BR" dirty="0" err="1">
                <a:latin typeface="Avenir Next LT Pro" panose="020B0504020202020204" pitchFamily="34" charset="0"/>
              </a:rPr>
              <a:t>Organizing</a:t>
            </a:r>
            <a:r>
              <a:rPr lang="pt-BR" dirty="0">
                <a:latin typeface="Avenir Next LT Pro" panose="020B0504020202020204" pitchFamily="34" charset="0"/>
              </a:rPr>
              <a:t> Map</a:t>
            </a:r>
          </a:p>
        </p:txBody>
      </p:sp>
    </p:spTree>
    <p:extLst>
      <p:ext uri="{BB962C8B-B14F-4D97-AF65-F5344CB8AC3E}">
        <p14:creationId xmlns:p14="http://schemas.microsoft.com/office/powerpoint/2010/main" val="1460731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Self-</a:t>
            </a:r>
            <a:r>
              <a:rPr lang="pt-BR" sz="4300" dirty="0" err="1">
                <a:latin typeface="Avenir Next LT Pro" panose="020B0504020202020204" pitchFamily="34" charset="0"/>
              </a:rPr>
              <a:t>Organizing</a:t>
            </a:r>
            <a:r>
              <a:rPr lang="pt-BR" sz="4300" dirty="0">
                <a:latin typeface="Avenir Next LT Pro" panose="020B0504020202020204" pitchFamily="34" charset="0"/>
              </a:rPr>
              <a:t> Map (SOM)</a:t>
            </a: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A44E385A-8A0F-47D8-9857-30AC3E0FB0B1}"/>
              </a:ext>
            </a:extLst>
          </p:cNvPr>
          <p:cNvSpPr txBox="1">
            <a:spLocks/>
          </p:cNvSpPr>
          <p:nvPr/>
        </p:nvSpPr>
        <p:spPr>
          <a:xfrm>
            <a:off x="567733" y="1612177"/>
            <a:ext cx="10515600" cy="456672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latin typeface="Avenir Next LT Pro" panose="020B0504020202020204" pitchFamily="34" charset="0"/>
              </a:rPr>
              <a:t>Técnica de organização e visualização inspirada nas </a:t>
            </a:r>
            <a:r>
              <a:rPr lang="pt-BR" dirty="0" err="1">
                <a:latin typeface="Avenir Next LT Pro" panose="020B0504020202020204" pitchFamily="34" charset="0"/>
              </a:rPr>
              <a:t>RNAs</a:t>
            </a:r>
            <a:r>
              <a:rPr lang="pt-BR" dirty="0">
                <a:latin typeface="Avenir Next LT Pro" panose="020B0504020202020204" pitchFamily="34" charset="0"/>
              </a:rPr>
              <a:t>.</a:t>
            </a:r>
          </a:p>
          <a:p>
            <a:r>
              <a:rPr lang="pt-BR" dirty="0">
                <a:latin typeface="Avenir Next LT Pro" panose="020B0504020202020204" pitchFamily="34" charset="0"/>
              </a:rPr>
              <a:t>Redução de dimensionalidade</a:t>
            </a:r>
          </a:p>
          <a:p>
            <a:r>
              <a:rPr lang="pt-BR" dirty="0">
                <a:latin typeface="Avenir Next LT Pro" panose="020B0504020202020204" pitchFamily="34" charset="0"/>
              </a:rPr>
              <a:t>Correlação entre os dados</a:t>
            </a:r>
          </a:p>
          <a:p>
            <a:r>
              <a:rPr lang="pt-BR" dirty="0" err="1">
                <a:latin typeface="Avenir Next LT Pro" panose="020B0504020202020204" pitchFamily="34" charset="0"/>
              </a:rPr>
              <a:t>Competitive</a:t>
            </a:r>
            <a:r>
              <a:rPr lang="pt-BR" dirty="0">
                <a:latin typeface="Avenir Next LT Pro" panose="020B0504020202020204" pitchFamily="34" charset="0"/>
              </a:rPr>
              <a:t> </a:t>
            </a:r>
            <a:r>
              <a:rPr lang="pt-BR" dirty="0" err="1">
                <a:latin typeface="Avenir Next LT Pro" panose="020B0504020202020204" pitchFamily="34" charset="0"/>
              </a:rPr>
              <a:t>learning</a:t>
            </a:r>
            <a:r>
              <a:rPr lang="pt-BR" dirty="0">
                <a:latin typeface="Avenir Next LT Pro" panose="020B0504020202020204" pitchFamily="34" charset="0"/>
              </a:rPr>
              <a:t> </a:t>
            </a:r>
            <a:r>
              <a:rPr lang="pt-BR" dirty="0" err="1">
                <a:latin typeface="Avenir Next LT Pro" panose="020B0504020202020204" pitchFamily="34" charset="0"/>
              </a:rPr>
              <a:t>vs</a:t>
            </a:r>
            <a:r>
              <a:rPr lang="pt-BR" dirty="0">
                <a:latin typeface="Avenir Next LT Pro" panose="020B0504020202020204" pitchFamily="34" charset="0"/>
              </a:rPr>
              <a:t> </a:t>
            </a:r>
            <a:r>
              <a:rPr lang="pt-BR" dirty="0" err="1">
                <a:latin typeface="Avenir Next LT Pro" panose="020B0504020202020204" pitchFamily="34" charset="0"/>
              </a:rPr>
              <a:t>error-correction</a:t>
            </a:r>
            <a:r>
              <a:rPr lang="pt-BR" dirty="0">
                <a:latin typeface="Avenir Next LT Pro" panose="020B0504020202020204" pitchFamily="34" charset="0"/>
              </a:rPr>
              <a:t> </a:t>
            </a:r>
            <a:r>
              <a:rPr lang="pt-BR" dirty="0" err="1">
                <a:latin typeface="Avenir Next LT Pro" panose="020B0504020202020204" pitchFamily="34" charset="0"/>
              </a:rPr>
              <a:t>learning</a:t>
            </a:r>
            <a:endParaRPr lang="pt-BR" dirty="0">
              <a:latin typeface="Avenir Next LT Pro" panose="020B0504020202020204" pitchFamily="34" charset="0"/>
            </a:endParaRPr>
          </a:p>
          <a:p>
            <a:r>
              <a:rPr lang="pt-BR" dirty="0">
                <a:latin typeface="Avenir Next LT Pro" panose="020B0504020202020204" pitchFamily="34" charset="0"/>
              </a:rPr>
              <a:t>Mapas auto-organizáveis: estudado por </a:t>
            </a:r>
            <a:r>
              <a:rPr lang="pt-BR" dirty="0" err="1">
                <a:latin typeface="Avenir Next LT Pro" panose="020B0504020202020204" pitchFamily="34" charset="0"/>
              </a:rPr>
              <a:t>Kohonen</a:t>
            </a:r>
            <a:r>
              <a:rPr lang="pt-BR" dirty="0">
                <a:latin typeface="Avenir Next LT Pro" panose="020B0504020202020204" pitchFamily="34" charset="0"/>
              </a:rPr>
              <a:t> (1998)</a:t>
            </a:r>
          </a:p>
          <a:p>
            <a:r>
              <a:rPr lang="pt-BR" dirty="0">
                <a:latin typeface="Avenir Next LT Pro" panose="020B0504020202020204" pitchFamily="34" charset="0"/>
              </a:rPr>
              <a:t>Auto-organiza para colocar nós que representam partes semelhantes próximos uns dos outros.</a:t>
            </a:r>
          </a:p>
        </p:txBody>
      </p:sp>
    </p:spTree>
    <p:extLst>
      <p:ext uri="{BB962C8B-B14F-4D97-AF65-F5344CB8AC3E}">
        <p14:creationId xmlns:p14="http://schemas.microsoft.com/office/powerpoint/2010/main" val="1149331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Arquitetura do SOM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CE69B64-331D-4AF5-BE8C-C9A44762E597}"/>
              </a:ext>
            </a:extLst>
          </p:cNvPr>
          <p:cNvSpPr txBox="1">
            <a:spLocks/>
          </p:cNvSpPr>
          <p:nvPr/>
        </p:nvSpPr>
        <p:spPr>
          <a:xfrm>
            <a:off x="567733" y="1612177"/>
            <a:ext cx="3174534" cy="456672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latin typeface="Avenir Next LT Pro" panose="020B0504020202020204" pitchFamily="34" charset="0"/>
              </a:rPr>
              <a:t>2 camadas: entrada e saída</a:t>
            </a:r>
          </a:p>
          <a:p>
            <a:r>
              <a:rPr lang="pt-BR" dirty="0">
                <a:latin typeface="Avenir Next LT Pro" panose="020B0504020202020204" pitchFamily="34" charset="0"/>
              </a:rPr>
              <a:t>Não há função de ativação</a:t>
            </a:r>
          </a:p>
          <a:p>
            <a:r>
              <a:rPr lang="pt-BR" dirty="0">
                <a:latin typeface="Avenir Next LT Pro" panose="020B0504020202020204" pitchFamily="34" charset="0"/>
              </a:rPr>
              <a:t>Vetor de pesos</a:t>
            </a:r>
          </a:p>
          <a:p>
            <a:endParaRPr lang="pt-BR" dirty="0">
              <a:latin typeface="Avenir Next LT Pro" panose="020B0504020202020204" pitchFamily="34" charset="0"/>
            </a:endParaRPr>
          </a:p>
          <a:p>
            <a:endParaRPr lang="pt-BR" dirty="0">
              <a:latin typeface="Avenir Next LT Pro" panose="020B0504020202020204" pitchFamily="34" charset="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BC0130E-EF5E-4225-A91D-EAFBF3C98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0789" y="1754355"/>
            <a:ext cx="7145880" cy="334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681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Treinamento no SOM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CE69B64-331D-4AF5-BE8C-C9A44762E597}"/>
              </a:ext>
            </a:extLst>
          </p:cNvPr>
          <p:cNvSpPr txBox="1">
            <a:spLocks/>
          </p:cNvSpPr>
          <p:nvPr/>
        </p:nvSpPr>
        <p:spPr>
          <a:xfrm>
            <a:off x="567733" y="1612177"/>
            <a:ext cx="11336400" cy="456672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Competição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Cooperação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Adaptação</a:t>
            </a:r>
          </a:p>
          <a:p>
            <a:endParaRPr lang="pt-BR" dirty="0">
              <a:latin typeface="Avenir Next LT Pro" panose="020B0504020202020204" pitchFamily="34" charset="0"/>
            </a:endParaRPr>
          </a:p>
          <a:p>
            <a:endParaRPr lang="pt-BR" dirty="0"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492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Competição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73964E1-1382-4CD7-B5D8-7830C935A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3" y="1157288"/>
            <a:ext cx="8334375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8105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Cooperação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CB167B2-90E5-46F3-81E2-EB006F1AC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8" y="1000125"/>
            <a:ext cx="5800725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8396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Adaptação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9FCB2B7-73D7-45B6-B956-D0425365C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988" y="742950"/>
            <a:ext cx="5534025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663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90017-3A95-4B35-B5AA-73128CCD5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300" dirty="0">
                <a:latin typeface="Avenir Next LT Pro" panose="020B0504020202020204" pitchFamily="34" charset="0"/>
              </a:rPr>
              <a:t>O algoritmo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CE69B64-331D-4AF5-BE8C-C9A44762E597}"/>
              </a:ext>
            </a:extLst>
          </p:cNvPr>
          <p:cNvSpPr txBox="1">
            <a:spLocks/>
          </p:cNvSpPr>
          <p:nvPr/>
        </p:nvSpPr>
        <p:spPr>
          <a:xfrm>
            <a:off x="567733" y="1303867"/>
            <a:ext cx="10515600" cy="440266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Os pesos de cada nó são inicializados.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Um vetor é escolhido aleatoriamente no conjunto de dados de treinamento.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Cada nó é examinado para calcular quais pesos são mais parecidos com o vetor de entrada. O nó vencedor é comumente conhecido como Best </a:t>
            </a:r>
            <a:r>
              <a:rPr lang="pt-BR" dirty="0" err="1">
                <a:latin typeface="Avenir Next LT Pro" panose="020B0504020202020204" pitchFamily="34" charset="0"/>
              </a:rPr>
              <a:t>Matching</a:t>
            </a:r>
            <a:r>
              <a:rPr lang="pt-BR" dirty="0">
                <a:latin typeface="Avenir Next LT Pro" panose="020B0504020202020204" pitchFamily="34" charset="0"/>
              </a:rPr>
              <a:t> Unit (BMU).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Em seguida, a vizinhança do BMU é calculada. A quantidade de vizinhos diminui com o tempo.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O peso vencedor é recompensado por se tornar mais parecido com o vetor de amostra. Os vizinhos também se tornam mais parecidos com o vetor de amostra. Quanto mais próximo um nó está do BMU, mais seus pesos são alterados e quanto mais longe o vizinho está do BMU, menos ele aprende.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>
                <a:latin typeface="Avenir Next LT Pro" panose="020B0504020202020204" pitchFamily="34" charset="0"/>
              </a:rPr>
              <a:t>Repita a etapa 2 para N iterações. </a:t>
            </a:r>
          </a:p>
        </p:txBody>
      </p:sp>
    </p:spTree>
    <p:extLst>
      <p:ext uri="{BB962C8B-B14F-4D97-AF65-F5344CB8AC3E}">
        <p14:creationId xmlns:p14="http://schemas.microsoft.com/office/powerpoint/2010/main" val="31841396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14305</TotalTime>
  <Words>1688</Words>
  <Application>Microsoft Office PowerPoint</Application>
  <PresentationFormat>Widescreen</PresentationFormat>
  <Paragraphs>143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Avenir Next LT Pro</vt:lpstr>
      <vt:lpstr>Calibri</vt:lpstr>
      <vt:lpstr>Calibri Light</vt:lpstr>
      <vt:lpstr>Cambria Math</vt:lpstr>
      <vt:lpstr>charter</vt:lpstr>
      <vt:lpstr>CMSS10</vt:lpstr>
      <vt:lpstr>CMSSI8</vt:lpstr>
      <vt:lpstr>Tema do Office</vt:lpstr>
      <vt:lpstr>Enhanced Self-Organizing Map Solution for the Traveling Salesman Problem</vt:lpstr>
      <vt:lpstr>Introdução</vt:lpstr>
      <vt:lpstr>Self-Organizing Map (SOM)</vt:lpstr>
      <vt:lpstr>Arquitetura do SOM</vt:lpstr>
      <vt:lpstr>Treinamento no SOM</vt:lpstr>
      <vt:lpstr>Competição</vt:lpstr>
      <vt:lpstr>Cooperação</vt:lpstr>
      <vt:lpstr>Adaptação</vt:lpstr>
      <vt:lpstr>O algoritmo</vt:lpstr>
      <vt:lpstr>Iterações do algoritmo</vt:lpstr>
      <vt:lpstr>Iterações do algoritmo</vt:lpstr>
      <vt:lpstr>Regressão ao modelo</vt:lpstr>
      <vt:lpstr>Ajustes do Modelo</vt:lpstr>
      <vt:lpstr>Ajuste de hiperparâmetros</vt:lpstr>
      <vt:lpstr>Modificações adicionais</vt:lpstr>
      <vt:lpstr>Conclusões e trabalhos futuros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Engagement Decision Support for Beyond Visual Range Air Combat</dc:title>
  <dc:creator>João Dantas</dc:creator>
  <cp:lastModifiedBy>João Dantas</cp:lastModifiedBy>
  <cp:revision>38</cp:revision>
  <dcterms:created xsi:type="dcterms:W3CDTF">2021-10-05T15:22:32Z</dcterms:created>
  <dcterms:modified xsi:type="dcterms:W3CDTF">2021-12-02T19:01:12Z</dcterms:modified>
</cp:coreProperties>
</file>

<file path=docProps/thumbnail.jpeg>
</file>